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19"/>
  </p:notesMasterIdLst>
  <p:sldIdLst>
    <p:sldId id="380" r:id="rId4"/>
    <p:sldId id="689" r:id="rId5"/>
    <p:sldId id="665" r:id="rId6"/>
    <p:sldId id="729" r:id="rId7"/>
    <p:sldId id="622" r:id="rId8"/>
    <p:sldId id="748" r:id="rId9"/>
    <p:sldId id="586" r:id="rId10"/>
    <p:sldId id="653" r:id="rId11"/>
    <p:sldId id="567" r:id="rId12"/>
    <p:sldId id="650" r:id="rId13"/>
    <p:sldId id="743" r:id="rId14"/>
    <p:sldId id="744" r:id="rId15"/>
    <p:sldId id="746" r:id="rId16"/>
    <p:sldId id="745" r:id="rId17"/>
    <p:sldId id="747" r:id="rId18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3" autoAdjust="0"/>
    <p:restoredTop sz="89798" autoAdjust="0"/>
  </p:normalViewPr>
  <p:slideViewPr>
    <p:cSldViewPr snapToGrid="0">
      <p:cViewPr varScale="1">
        <p:scale>
          <a:sx n="127" d="100"/>
          <a:sy n="127" d="100"/>
        </p:scale>
        <p:origin x="144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03-Dec-17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 smtClean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863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7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9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  <p:sldLayoutId id="2147483706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asy-peasy-robotics.slack.com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easy-peasy-robotics.github.io/" TargetMode="Externa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png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jpeg"/><Relationship Id="rId1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23.jpe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  <a:t>Arrivano i robot</a:t>
            </a:r>
            <a:b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it-IT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4" name="Group 13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 </a:t>
                </a:r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presente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74" y="2418267"/>
            <a:ext cx="1469533" cy="10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6" name="Group 15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53539" y="1283752"/>
                <a:ext cx="5927359" cy="3326901"/>
                <a:chOff x="153539" y="1283752"/>
                <a:chExt cx="5927359" cy="3326901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539" y="1283752"/>
                  <a:ext cx="5927359" cy="3326901"/>
                </a:xfrm>
                <a:prstGeom prst="rect">
                  <a:avLst/>
                </a:prstGeom>
              </p:spPr>
            </p:pic>
            <p:sp>
              <p:nvSpPr>
                <p:cNvPr id="13" name="Oval 12"/>
                <p:cNvSpPr/>
                <p:nvPr/>
              </p:nvSpPr>
              <p:spPr>
                <a:xfrm>
                  <a:off x="2636519" y="2463800"/>
                  <a:ext cx="1259201" cy="1965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 </a:t>
                  </a:r>
                  <a:endParaRPr lang="en-US"/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381000" y="4384040"/>
                <a:ext cx="1828800" cy="106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876986" y="2316480"/>
              <a:ext cx="974667" cy="217424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futuro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27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Programma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42249">
            <a:off x="607532" y="1212473"/>
            <a:ext cx="1795614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it-IT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u</a:t>
            </a: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no schianto</a:t>
            </a:r>
          </a:p>
          <a:p>
            <a:pPr marL="0" marR="0" lvl="0" indent="0" algn="ctr" rtl="0" hangingPunct="0">
              <a:buNone/>
              <a:tabLst/>
            </a:pP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di corso ;)</a:t>
            </a:r>
            <a:endParaRPr lang="it-IT" sz="2400" b="1" i="0" u="none" strike="noStrike" kern="1200" dirty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216788"/>
              </p:ext>
            </p:extLst>
          </p:nvPr>
        </p:nvGraphicFramePr>
        <p:xfrm>
          <a:off x="375353" y="2997019"/>
          <a:ext cx="26415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(morning)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– 10:45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YARP (SW)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6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10:45 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3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4289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22560"/>
              </p:ext>
            </p:extLst>
          </p:nvPr>
        </p:nvGraphicFramePr>
        <p:xfrm>
          <a:off x="3154731" y="1880474"/>
          <a:ext cx="264152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(afternoon)</a:t>
                      </a:r>
                      <a:endParaRPr lang="en-US" sz="1600" b="1" kern="1200" dirty="0" smtClean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755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14:00 – 14:45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3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14:45 – 16:15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860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16:15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18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17:00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9196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02079"/>
              </p:ext>
            </p:extLst>
          </p:nvPr>
        </p:nvGraphicFramePr>
        <p:xfrm>
          <a:off x="5914336" y="1326215"/>
          <a:ext cx="2805120" cy="1580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560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402560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– 18:30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Team</a:t>
                      </a:r>
                      <a:r>
                        <a:rPr lang="en-US" sz="1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Contest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838590">
                <a:tc gridSpan="2"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8455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99" y="2113488"/>
            <a:ext cx="792994" cy="7929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688292">
            <a:off x="625135" y="3049180"/>
            <a:ext cx="7956285" cy="522056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Strumenti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13" y="1998784"/>
            <a:ext cx="4887727" cy="2751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815" y="120454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GitHub</a:t>
            </a:r>
          </a:p>
          <a:p>
            <a:r>
              <a:rPr lang="en-US" sz="1100" b="1" dirty="0">
                <a:hlinkClick r:id="rId4"/>
              </a:rPr>
              <a:t>https://</a:t>
            </a:r>
            <a:r>
              <a:rPr lang="en-US" sz="1100" b="1" dirty="0" smtClean="0">
                <a:hlinkClick r:id="rId4"/>
              </a:rPr>
              <a:t>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5210" y="1278601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8413" y="1204546"/>
            <a:ext cx="278624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Slack</a:t>
            </a:r>
          </a:p>
          <a:p>
            <a:r>
              <a:rPr lang="en-US" sz="1100" b="1" dirty="0">
                <a:hlinkClick r:id="rId6"/>
              </a:rPr>
              <a:t>https://easy-peasy-robotics.slack.com</a:t>
            </a:r>
            <a:endParaRPr lang="en-US" sz="11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00" y="1249442"/>
            <a:ext cx="310318" cy="310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" y="2123981"/>
            <a:ext cx="2849927" cy="1041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3" y="3306872"/>
            <a:ext cx="2542066" cy="10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9" y="612322"/>
            <a:ext cx="4549010" cy="418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5" y="490062"/>
            <a:ext cx="2194560" cy="1463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000255"/>
            <a:ext cx="2194560" cy="146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74" y="3515948"/>
            <a:ext cx="219456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94" y="1783222"/>
            <a:ext cx="2717458" cy="17284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9" y="273168"/>
            <a:ext cx="2756871" cy="17503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" y="1842059"/>
            <a:ext cx="2777096" cy="17503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4" y="374133"/>
            <a:ext cx="2756871" cy="1750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34" y="180869"/>
            <a:ext cx="2717279" cy="17718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6" y="3224021"/>
            <a:ext cx="2753224" cy="17503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27" y="1761245"/>
            <a:ext cx="2756871" cy="17503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41" y="3128700"/>
            <a:ext cx="2756871" cy="17503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6457455" y="3393104"/>
            <a:ext cx="2487721" cy="15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2" y="186895"/>
            <a:ext cx="4112714" cy="2611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00" y="2465232"/>
            <a:ext cx="3979243" cy="2526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74" y="186895"/>
            <a:ext cx="4112714" cy="26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Materials for 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the environment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Drug delivery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Sensors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Disaster recovery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Companion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Environment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monitoring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Graphene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Fabrication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robotics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Nanocrystals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9624"/>
          <a:stretch/>
        </p:blipFill>
        <p:spPr>
          <a:xfrm>
            <a:off x="7363598" y="1587465"/>
            <a:ext cx="1776716" cy="3308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264" y="177811"/>
            <a:ext cx="6781374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la famiglia di 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IIT</a:t>
            </a:r>
            <a:endParaRPr lang="it-IT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6"/>
          <a:stretch/>
        </p:blipFill>
        <p:spPr>
          <a:xfrm>
            <a:off x="3348964" y="2696845"/>
            <a:ext cx="2951699" cy="22017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/>
          <p:cNvSpPr txBox="1"/>
          <p:nvPr/>
        </p:nvSpPr>
        <p:spPr>
          <a:xfrm>
            <a:off x="6720529" y="2183784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R1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595" y="2593180"/>
            <a:ext cx="670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iCub3.0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73633" y="2462246"/>
            <a:ext cx="1116689" cy="249105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297" y="3148270"/>
            <a:ext cx="1222525" cy="1839901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TextBox 7"/>
          <p:cNvSpPr txBox="1"/>
          <p:nvPr/>
        </p:nvSpPr>
        <p:spPr>
          <a:xfrm>
            <a:off x="1903247" y="293387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iCub2.5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62970" y="1327276"/>
            <a:ext cx="8048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WalkMan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0431" y="346589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HyQ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3" y="4197019"/>
            <a:ext cx="742149" cy="1113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6" y="4085578"/>
            <a:ext cx="71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Plantoid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498" y="3717255"/>
            <a:ext cx="1884025" cy="1860029"/>
            <a:chOff x="-304982" y="4714734"/>
            <a:chExt cx="2403227" cy="23180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67" b="93750" l="20625" r="85000">
                          <a14:foregroundMark x1="27187" y1="70417" x2="27187" y2="704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04982" y="4714734"/>
              <a:ext cx="2403227" cy="180242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80411" y="6572540"/>
              <a:ext cx="235639" cy="46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>
                <a:solidFill>
                  <a:prstClr val="black"/>
                </a:solidFill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5229" r="15758"/>
          <a:stretch>
            <a:fillRect/>
          </a:stretch>
        </p:blipFill>
        <p:spPr bwMode="auto">
          <a:xfrm>
            <a:off x="4990635" y="2754538"/>
            <a:ext cx="1433458" cy="21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483810" y="2414682"/>
            <a:ext cx="6993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COMAN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57741" y="278871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HyQ2Max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35" name="Content Placeholder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85" b="90592" l="11921" r="76578">
                        <a14:foregroundMark x1="14867" y1="39909" x2="74053" y2="31259"/>
                        <a14:foregroundMark x1="32539" y1="89833" x2="27910" y2="69196"/>
                        <a14:foregroundMark x1="72651" y1="79818" x2="67181" y2="72838"/>
                        <a14:foregroundMark x1="72230" y1="80425" x2="73492" y2="79970"/>
                        <a14:foregroundMark x1="39411" y1="71927" x2="40393" y2="70713"/>
                        <a14:foregroundMark x1="13604" y1="76783" x2="17532" y2="68892"/>
                        <a14:foregroundMark x1="31276" y1="90592" x2="33520" y2="90895"/>
                        <a14:foregroundMark x1="62833" y1="65857" x2="67602" y2="72382"/>
                        <a14:foregroundMark x1="43198" y1="65554" x2="40393" y2="70106"/>
                        <a14:foregroundMark x1="18934" y1="36267" x2="15708" y2="32322"/>
                        <a14:foregroundMark x1="15708" y1="44765" x2="17251" y2="51138"/>
                        <a14:foregroundMark x1="15849" y1="51442" x2="15849" y2="52504"/>
                        <a14:foregroundMark x1="62833" y1="66768" x2="66199" y2="72382"/>
                        <a14:foregroundMark x1="65919" y1="23520" x2="52595" y2="24431"/>
                        <a14:foregroundMark x1="18934" y1="69651" x2="18934" y2="69651"/>
                        <a14:foregroundMark x1="21459" y1="67071" x2="21459" y2="67071"/>
                        <a14:foregroundMark x1="13324" y1="42033" x2="13184" y2="40516"/>
                        <a14:foregroundMark x1="27069" y1="34294" x2="28191" y2="31866"/>
                        <a14:foregroundMark x1="74194" y1="37633" x2="74194" y2="37633"/>
                        <a14:foregroundMark x1="70968" y1="78452" x2="69285" y2="77086"/>
                        <a14:foregroundMark x1="17391" y1="67678" x2="19074" y2="65402"/>
                        <a14:backgroundMark x1="46704" y1="53111" x2="60028" y2="67527"/>
                        <a14:backgroundMark x1="38008" y1="53718" x2="37868" y2="66313"/>
                        <a14:backgroundMark x1="17532" y1="62822" x2="16269" y2="68589"/>
                        <a14:backgroundMark x1="38429" y1="52656" x2="38429" y2="52656"/>
                        <a14:backgroundMark x1="68724" y1="67527" x2="70827" y2="53566"/>
                        <a14:backgroundMark x1="23001" y1="67982" x2="23001" y2="67982"/>
                        <a14:backgroundMark x1="23282" y1="66920" x2="23282" y2="66920"/>
                        <a14:backgroundMark x1="24544" y1="67982" x2="24544" y2="67982"/>
                        <a14:backgroundMark x1="20477" y1="68892" x2="20477" y2="68892"/>
                        <a14:backgroundMark x1="21318" y1="67982" x2="21318" y2="67982"/>
                        <a14:backgroundMark x1="22160" y1="67375" x2="22160" y2="67375"/>
                        <a14:backgroundMark x1="22440" y1="66313" x2="22440" y2="66313"/>
                        <a14:backgroundMark x1="20196" y1="67527" x2="20196" y2="67527"/>
                        <a14:backgroundMark x1="19495" y1="68589" x2="19495" y2="68589"/>
                        <a14:backgroundMark x1="20477" y1="66313" x2="20477" y2="66313"/>
                        <a14:backgroundMark x1="18794" y1="32170" x2="24123" y2="25190"/>
                        <a14:backgroundMark x1="26648" y1="29287" x2="27069" y2="25341"/>
                        <a14:backgroundMark x1="27910" y1="29742" x2="27910" y2="27162"/>
                        <a14:backgroundMark x1="31978" y1="29894" x2="30715" y2="2655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41" t="18822" r="21989" b="8230"/>
          <a:stretch/>
        </p:blipFill>
        <p:spPr bwMode="auto">
          <a:xfrm>
            <a:off x="2647827" y="3282178"/>
            <a:ext cx="1598912" cy="1636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240892">
            <a:off x="2380463" y="2199094"/>
            <a:ext cx="474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NEVER EXAUSTS THE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801" b="30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173545" y="4311650"/>
            <a:ext cx="4796911" cy="919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R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1</a:t>
            </a:r>
            <a:endParaRPr lang="it-IT" sz="60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13" name="Picture 2" descr="http://spring.bologna.enea.it/borsabrevetti/images/patent_en_bigRE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44746" y="64755"/>
            <a:ext cx="723164" cy="723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1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661" t="1696" r="38117" b="1862"/>
          <a:stretch/>
        </p:blipFill>
        <p:spPr>
          <a:xfrm>
            <a:off x="763629" y="830354"/>
            <a:ext cx="3285856" cy="3285855"/>
          </a:xfrm>
          <a:prstGeom prst="ellipse">
            <a:avLst/>
          </a:prstGeom>
        </p:spPr>
      </p:pic>
      <p:sp>
        <p:nvSpPr>
          <p:cNvPr id="25" name="Shape 166"/>
          <p:cNvSpPr/>
          <p:nvPr/>
        </p:nvSpPr>
        <p:spPr>
          <a:xfrm>
            <a:off x="2131293" y="482570"/>
            <a:ext cx="591375" cy="591375"/>
          </a:xfrm>
          <a:prstGeom prst="ellipse">
            <a:avLst/>
          </a:prstGeom>
          <a:solidFill>
            <a:srgbClr val="0183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Calibri" panose="020F0502020204030204" pitchFamily="34" charset="0"/>
            </a:endParaRPr>
          </a:p>
        </p:txBody>
      </p:sp>
      <p:grpSp>
        <p:nvGrpSpPr>
          <p:cNvPr id="26" name="Shape 550"/>
          <p:cNvGrpSpPr>
            <a:grpSpLocks noChangeAspect="1"/>
          </p:cNvGrpSpPr>
          <p:nvPr/>
        </p:nvGrpSpPr>
        <p:grpSpPr>
          <a:xfrm>
            <a:off x="2237329" y="630022"/>
            <a:ext cx="379302" cy="296362"/>
            <a:chOff x="1923075" y="3694075"/>
            <a:chExt cx="437200" cy="341600"/>
          </a:xfrm>
          <a:solidFill>
            <a:schemeClr val="bg1"/>
          </a:solidFill>
        </p:grpSpPr>
        <p:sp>
          <p:nvSpPr>
            <p:cNvPr id="27" name="Shape 55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8" name="Shape 5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9" name="Shape 5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Shape 55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Shape 55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Shape 55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3" name="Shape 55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4" name="Shape 55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5" name="Shape 55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b="10636"/>
          <a:stretch/>
        </p:blipFill>
        <p:spPr>
          <a:xfrm>
            <a:off x="4878358" y="262706"/>
            <a:ext cx="3852135" cy="21593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5"/>
          <a:stretch/>
        </p:blipFill>
        <p:spPr>
          <a:xfrm>
            <a:off x="4890566" y="2674313"/>
            <a:ext cx="384641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 smtClean="0"/>
              <a:t>ICT</a:t>
            </a:r>
            <a:r>
              <a:rPr lang="en-US" sz="5400" b="1" baseline="-25000" dirty="0" err="1" smtClean="0"/>
              <a:t>+robotica</a:t>
            </a:r>
            <a:endParaRPr lang="en-US" sz="5400" b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699"/>
            <a:ext cx="8229600" cy="1303607"/>
          </a:xfrm>
        </p:spPr>
        <p:txBody>
          <a:bodyPr/>
          <a:lstStyle/>
          <a:p>
            <a:pPr marL="0" indent="0">
              <a:buNone/>
            </a:pPr>
            <a:r>
              <a:rPr lang="it-IT" sz="1200" b="1" dirty="0" err="1" smtClean="0"/>
              <a:t>Vint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Cerf</a:t>
            </a:r>
            <a:r>
              <a:rPr lang="it-IT" sz="1200" dirty="0" smtClean="0"/>
              <a:t>, Vice Presidente e responsabile delle politiche Internet di Google, parlando su “Future of AI Robotics and Jobs”, un documento redatto dalla PEW Research nel 2014, risponde alla domanda: “Quanto l’IA e la robotica diventeranno parte della nostra vita quotidiana?”, in questo modo: </a:t>
            </a:r>
            <a:r>
              <a:rPr lang="it-IT" sz="1200" i="1" dirty="0" smtClean="0">
                <a:solidFill>
                  <a:srgbClr val="0183A9"/>
                </a:solidFill>
              </a:rPr>
              <a:t>“Auto senza guidatore sembrano possibili nel 2025. L’elaborazione del linguaggio naturale ci porterà ad avere computer con i quali interagire in maniera naturale. I motori di ricerca probabilmente diventeranno dei sistemi con i quali conversare. La cosiddetta «Internet delle cose» sarà realtà e l’interazione continua con i nostri dispositivi digitali ubiqua. Un insieme di servizi forniti attraverso questi </a:t>
            </a:r>
            <a:r>
              <a:rPr lang="it-IT" sz="1200" i="1" smtClean="0">
                <a:solidFill>
                  <a:srgbClr val="0183A9"/>
                </a:solidFill>
              </a:rPr>
              <a:t>dispositivi </a:t>
            </a:r>
            <a:r>
              <a:rPr lang="it-IT" sz="1200" i="1">
                <a:solidFill>
                  <a:srgbClr val="0183A9"/>
                </a:solidFill>
              </a:rPr>
              <a:t>sarà </a:t>
            </a:r>
            <a:r>
              <a:rPr lang="it-IT" sz="1200" i="1" dirty="0" smtClean="0">
                <a:solidFill>
                  <a:srgbClr val="0183A9"/>
                </a:solidFill>
              </a:rPr>
              <a:t>anche molto comune.”</a:t>
            </a:r>
            <a:endParaRPr lang="it-IT" sz="1200" dirty="0" smtClean="0">
              <a:solidFill>
                <a:srgbClr val="0183A9"/>
              </a:solidFill>
            </a:endParaRPr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4" name="Rectangle 3"/>
          <p:cNvSpPr/>
          <p:nvPr/>
        </p:nvSpPr>
        <p:spPr>
          <a:xfrm>
            <a:off x="4506686" y="46372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b="1" i="1" dirty="0">
                <a:solidFill>
                  <a:srgbClr val="616365"/>
                </a:solidFill>
              </a:rPr>
              <a:t>Future of AI Robotics and Jobs: </a:t>
            </a:r>
            <a:r>
              <a:rPr lang="en-US" sz="1200" b="1" i="1" dirty="0">
                <a:solidFill>
                  <a:srgbClr val="616365"/>
                </a:solidFill>
              </a:rPr>
              <a:t>Aaron Smith, Janna </a:t>
            </a:r>
            <a:r>
              <a:rPr lang="en-US" sz="1200" b="1" i="1" dirty="0" smtClean="0">
                <a:solidFill>
                  <a:srgbClr val="616365"/>
                </a:solidFill>
              </a:rPr>
              <a:t>Anderson</a:t>
            </a:r>
            <a:br>
              <a:rPr lang="en-US" sz="1200" b="1" i="1" dirty="0" smtClean="0">
                <a:solidFill>
                  <a:srgbClr val="616365"/>
                </a:solidFill>
              </a:rPr>
            </a:br>
            <a:r>
              <a:rPr lang="en-US" sz="1200" b="1" i="1" dirty="0" smtClean="0">
                <a:solidFill>
                  <a:srgbClr val="616365"/>
                </a:solidFill>
              </a:rPr>
              <a:t>(</a:t>
            </a:r>
            <a:r>
              <a:rPr lang="en-US" sz="1200" b="1" i="1" dirty="0">
                <a:solidFill>
                  <a:srgbClr val="616365"/>
                </a:solidFill>
              </a:rPr>
              <a:t>2014) Pew Research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517" y="2296727"/>
            <a:ext cx="61323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0183A9"/>
                </a:solidFill>
              </a:rPr>
              <a:t>anche: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Tesla – </a:t>
            </a:r>
            <a:r>
              <a:rPr lang="it-IT" dirty="0" err="1" smtClean="0">
                <a:solidFill>
                  <a:srgbClr val="616365"/>
                </a:solidFill>
              </a:rPr>
              <a:t>OpenAI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 err="1" smtClean="0">
                <a:solidFill>
                  <a:srgbClr val="616365"/>
                </a:solidFill>
              </a:rPr>
              <a:t>foundation</a:t>
            </a:r>
            <a:endParaRPr lang="it-IT" dirty="0" smtClean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Google – </a:t>
            </a:r>
            <a:r>
              <a:rPr lang="it-IT" dirty="0" err="1" smtClean="0">
                <a:solidFill>
                  <a:srgbClr val="616365"/>
                </a:solidFill>
              </a:rPr>
              <a:t>Deep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 err="1" smtClean="0">
                <a:solidFill>
                  <a:srgbClr val="616365"/>
                </a:solidFill>
              </a:rPr>
              <a:t>Mind</a:t>
            </a:r>
            <a:r>
              <a:rPr lang="it-IT" dirty="0" smtClean="0">
                <a:solidFill>
                  <a:srgbClr val="616365"/>
                </a:solidFill>
              </a:rPr>
              <a:t> + robotica </a:t>
            </a:r>
            <a:endParaRPr lang="it-IT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Toyota – AI, robotica, 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Facebook</a:t>
            </a:r>
            <a:r>
              <a:rPr lang="it-IT" dirty="0" smtClean="0">
                <a:solidFill>
                  <a:srgbClr val="616365"/>
                </a:solidFill>
              </a:rPr>
              <a:t> – apprendimento automatico,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IBM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Softbank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>
                <a:solidFill>
                  <a:srgbClr val="616365"/>
                </a:solidFill>
              </a:rPr>
              <a:t>– </a:t>
            </a:r>
            <a:r>
              <a:rPr lang="it-IT" dirty="0" smtClean="0">
                <a:solidFill>
                  <a:srgbClr val="616365"/>
                </a:solidFill>
              </a:rPr>
              <a:t>Boston Dynamics, </a:t>
            </a:r>
            <a:r>
              <a:rPr lang="it-IT" dirty="0" err="1" smtClean="0">
                <a:solidFill>
                  <a:srgbClr val="616365"/>
                </a:solidFill>
              </a:rPr>
              <a:t>Nao</a:t>
            </a:r>
            <a:r>
              <a:rPr lang="it-IT" dirty="0" smtClean="0">
                <a:solidFill>
                  <a:srgbClr val="616365"/>
                </a:solidFill>
              </a:rPr>
              <a:t>, </a:t>
            </a:r>
            <a:r>
              <a:rPr lang="it-IT" dirty="0" err="1" smtClean="0">
                <a:solidFill>
                  <a:srgbClr val="616365"/>
                </a:solidFill>
              </a:rPr>
              <a:t>Pepper</a:t>
            </a:r>
            <a:endParaRPr lang="it-IT" dirty="0" smtClean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Nvidia – «The AI company»</a:t>
            </a:r>
          </a:p>
          <a:p>
            <a:endParaRPr lang="it-IT" b="1" dirty="0" smtClean="0">
              <a:solidFill>
                <a:srgbClr val="0084D1"/>
              </a:solidFill>
            </a:endParaRPr>
          </a:p>
          <a:p>
            <a:r>
              <a:rPr lang="it-IT" b="1" dirty="0" smtClean="0">
                <a:solidFill>
                  <a:srgbClr val="0183A9"/>
                </a:solidFill>
              </a:rPr>
              <a:t>nessuna di queste è un’azienda di robotica nel senso classico</a:t>
            </a: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9050</TotalTime>
  <Words>313</Words>
  <Application>Microsoft Office PowerPoint</Application>
  <PresentationFormat>On-screen Show (16:9)</PresentationFormat>
  <Paragraphs>76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Unicode MS</vt:lpstr>
      <vt:lpstr>Bliss Pro Light</vt:lpstr>
      <vt:lpstr>Calibri</vt:lpstr>
      <vt:lpstr>Geneva</vt:lpstr>
      <vt:lpstr>StarSymbol</vt:lpstr>
      <vt:lpstr>Tahoma</vt:lpstr>
      <vt:lpstr>iit-model-169</vt:lpstr>
      <vt:lpstr>Inside Pages</vt:lpstr>
      <vt:lpstr>1_iit-model-169</vt:lpstr>
      <vt:lpstr>Arrivano i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ICT+robotica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Ugo Pattacini</cp:lastModifiedBy>
  <cp:revision>285</cp:revision>
  <cp:lastPrinted>2016-04-15T10:20:57Z</cp:lastPrinted>
  <dcterms:created xsi:type="dcterms:W3CDTF">2015-09-15T21:41:13Z</dcterms:created>
  <dcterms:modified xsi:type="dcterms:W3CDTF">2017-12-03T10:39:47Z</dcterms:modified>
</cp:coreProperties>
</file>